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9" r:id="rId1"/>
  </p:sldMasterIdLst>
  <p:notesMasterIdLst>
    <p:notesMasterId r:id="rId17"/>
  </p:notesMasterIdLst>
  <p:sldIdLst>
    <p:sldId id="257" r:id="rId2"/>
    <p:sldId id="259" r:id="rId3"/>
    <p:sldId id="260" r:id="rId4"/>
    <p:sldId id="286" r:id="rId5"/>
    <p:sldId id="262" r:id="rId6"/>
    <p:sldId id="263" r:id="rId7"/>
    <p:sldId id="264" r:id="rId8"/>
    <p:sldId id="272" r:id="rId9"/>
    <p:sldId id="266" r:id="rId10"/>
    <p:sldId id="267" r:id="rId11"/>
    <p:sldId id="273" r:id="rId12"/>
    <p:sldId id="279" r:id="rId13"/>
    <p:sldId id="281" r:id="rId14"/>
    <p:sldId id="283" r:id="rId15"/>
    <p:sldId id="285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79" autoAdjust="0"/>
  </p:normalViewPr>
  <p:slideViewPr>
    <p:cSldViewPr>
      <p:cViewPr varScale="1">
        <p:scale>
          <a:sx n="70" d="100"/>
          <a:sy n="70" d="100"/>
        </p:scale>
        <p:origin x="-51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B0AE0F6-24A6-4253-ABC8-9520C43C90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AEC5726-98C2-4F21-9182-0B8719B8F281}" type="slidenum">
              <a:rPr lang="ru-RU" smtClean="0"/>
              <a:pPr/>
              <a:t>7</a:t>
            </a:fld>
            <a:endParaRPr lang="ru-RU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1" name="Овал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FE6D9A-367F-456A-A1D9-A86A6CE853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EEB63A-4639-44F8-B828-647B012F21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04B277-A88C-4E1E-8632-045F6B2236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4B4EE-472D-46A3-95D9-03647D9E8B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8960779-EA98-426B-BBB4-71DCD72995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4" name="Овал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5" name="Овал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6" name="Овал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52E060-A304-48DA-99FF-4DE7C55F4C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3BBA0-BBC3-4879-A015-A7BDF2AD9A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9807C3-BCB5-4AA9-BD47-54015A3B72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A6006E9-F634-42F6-A50A-AC7A7957CC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F334D9-92CF-43BB-B7D1-B1E4898632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Прямая соединительная линия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Овал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2CCF2BE-8BA3-42B9-B67B-B3C4E90CBD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Овал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960261C-2EE5-4CF2-8F88-D97B4D51EB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1605B5A-A9C6-4057-8756-54605F4AF5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  <p:sldLayoutId id="2147483785" r:id="rId3"/>
    <p:sldLayoutId id="2147483782" r:id="rId4"/>
    <p:sldLayoutId id="2147483781" r:id="rId5"/>
    <p:sldLayoutId id="2147483786" r:id="rId6"/>
    <p:sldLayoutId id="2147483780" r:id="rId7"/>
    <p:sldLayoutId id="2147483787" r:id="rId8"/>
    <p:sldLayoutId id="2147483788" r:id="rId9"/>
    <p:sldLayoutId id="2147483779" r:id="rId10"/>
    <p:sldLayoutId id="2147483778" r:id="rId11"/>
    <p:sldLayoutId id="2147483777" r:id="rId12"/>
  </p:sldLayoutIdLst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13" grpId="0" build="p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1307B"/>
        </a:buClr>
        <a:buSzPct val="6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FAEC5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EFAAB5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jpeg"/><Relationship Id="rId5" Type="http://schemas.openxmlformats.org/officeDocument/2006/relationships/slide" Target="slide7.xml"/><Relationship Id="rId4" Type="http://schemas.openxmlformats.org/officeDocument/2006/relationships/slide" Target="slid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.jpeg"/><Relationship Id="rId5" Type="http://schemas.openxmlformats.org/officeDocument/2006/relationships/image" Target="../media/image8.jpeg"/><Relationship Id="rId4" Type="http://schemas.openxmlformats.org/officeDocument/2006/relationships/slide" Target="slide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.jpeg"/><Relationship Id="rId5" Type="http://schemas.openxmlformats.org/officeDocument/2006/relationships/image" Target="../media/image8.jpeg"/><Relationship Id="rId4" Type="http://schemas.openxmlformats.org/officeDocument/2006/relationships/slide" Target="slide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6.jpeg"/><Relationship Id="rId5" Type="http://schemas.openxmlformats.org/officeDocument/2006/relationships/image" Target="../media/image8.jpeg"/><Relationship Id="rId4" Type="http://schemas.openxmlformats.org/officeDocument/2006/relationships/slide" Target="slide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7.jpeg"/><Relationship Id="rId5" Type="http://schemas.openxmlformats.org/officeDocument/2006/relationships/image" Target="../media/image8.jpeg"/><Relationship Id="rId4" Type="http://schemas.openxmlformats.org/officeDocument/2006/relationships/slide" Target="slide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4.xml"/><Relationship Id="rId3" Type="http://schemas.openxmlformats.org/officeDocument/2006/relationships/slide" Target="slide15.xml"/><Relationship Id="rId7" Type="http://schemas.openxmlformats.org/officeDocument/2006/relationships/slide" Target="slide1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1.xml"/><Relationship Id="rId11" Type="http://schemas.openxmlformats.org/officeDocument/2006/relationships/image" Target="../media/image9.gif"/><Relationship Id="rId5" Type="http://schemas.openxmlformats.org/officeDocument/2006/relationships/slide" Target="slide12.xml"/><Relationship Id="rId10" Type="http://schemas.openxmlformats.org/officeDocument/2006/relationships/image" Target="../media/image8.jpeg"/><Relationship Id="rId4" Type="http://schemas.openxmlformats.org/officeDocument/2006/relationships/slide" Target="slide8.xml"/><Relationship Id="rId9" Type="http://schemas.openxmlformats.org/officeDocument/2006/relationships/hyperlink" Target="&#1057;&#1080;&#1084;&#1084;&#1077;&#1090;&#1088;&#1080;&#1103;%20&#1043;&#1083;&#1072;&#1074;&#1085;&#1072;&#1103;.pptx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jpeg"/><Relationship Id="rId5" Type="http://schemas.openxmlformats.org/officeDocument/2006/relationships/image" Target="../media/image8.jpeg"/><Relationship Id="rId4" Type="http://schemas.openxmlformats.org/officeDocument/2006/relationships/slide" Target="sl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0381" y="642918"/>
            <a:ext cx="9224381" cy="6215082"/>
          </a:xfrm>
          <a:prstGeom prst="rect">
            <a:avLst/>
          </a:prstGeom>
        </p:spPr>
      </p:pic>
      <p:sp>
        <p:nvSpPr>
          <p:cNvPr id="4" name="Line 5"/>
          <p:cNvSpPr>
            <a:spLocks noChangeShapeType="1"/>
          </p:cNvSpPr>
          <p:nvPr/>
        </p:nvSpPr>
        <p:spPr bwMode="auto">
          <a:xfrm flipV="1">
            <a:off x="4643438" y="609600"/>
            <a:ext cx="0" cy="6248400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57200" y="0"/>
            <a:ext cx="8229600" cy="762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000" b="1" i="1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omic Sans MS" pitchFamily="66" charset="0"/>
                <a:ea typeface="+mj-ea"/>
                <a:cs typeface="+mj-cs"/>
              </a:rPr>
              <a:t>Зеркальная симметрия</a:t>
            </a:r>
            <a:r>
              <a:rPr kumimoji="0" lang="en-US" sz="3000" b="1" i="1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omic Sans MS" pitchFamily="66" charset="0"/>
                <a:ea typeface="+mj-ea"/>
                <a:cs typeface="+mj-cs"/>
              </a:rPr>
              <a:t> </a:t>
            </a:r>
            <a:r>
              <a:rPr kumimoji="0" lang="ru-RU" sz="3000" b="1" i="1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omic Sans MS" pitchFamily="66" charset="0"/>
                <a:ea typeface="+mj-ea"/>
                <a:cs typeface="+mj-cs"/>
              </a:rPr>
              <a:t>в</a:t>
            </a:r>
            <a:r>
              <a:rPr kumimoji="0" lang="en-US" sz="3000" b="1" i="1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omic Sans MS" pitchFamily="66" charset="0"/>
                <a:ea typeface="+mj-ea"/>
                <a:cs typeface="+mj-cs"/>
              </a:rPr>
              <a:t> </a:t>
            </a:r>
            <a:r>
              <a:rPr kumimoji="0" lang="ru-RU" sz="3000" b="1" i="1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omic Sans MS" pitchFamily="66" charset="0"/>
                <a:ea typeface="+mj-ea"/>
                <a:cs typeface="+mj-cs"/>
              </a:rPr>
              <a:t>архитектуре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186738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600" b="1" i="1" u="sng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НЕПРАВИЛЬНО!!!</a:t>
            </a:r>
          </a:p>
        </p:txBody>
      </p:sp>
      <p:pic>
        <p:nvPicPr>
          <p:cNvPr id="18436" name="Picture 19" descr="F:\Симметрия Алёна\Картинки\здание6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15250" y="4429125"/>
            <a:ext cx="1231900" cy="185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7467600" y="6216650"/>
            <a:ext cx="1676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/>
              <a:t>К заданиям</a:t>
            </a:r>
          </a:p>
        </p:txBody>
      </p:sp>
      <p:pic>
        <p:nvPicPr>
          <p:cNvPr id="7" name="Picture 9" descr="Баба яга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28860" y="1857364"/>
            <a:ext cx="4214842" cy="4214842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33375"/>
            <a:ext cx="8229600" cy="11430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>
              <a:defRPr/>
            </a:pPr>
            <a:r>
              <a:rPr lang="ru-RU" sz="3600" b="1" i="1" cap="none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СИММЕТРИЧЕН  ЛИ ЭТОТ ФОНАРЬ?</a:t>
            </a:r>
          </a:p>
        </p:txBody>
      </p:sp>
      <p:pic>
        <p:nvPicPr>
          <p:cNvPr id="8" name="Содержимое 7" descr="Рисунок10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00034" y="1428736"/>
            <a:ext cx="3504832" cy="5429264"/>
          </a:xfrm>
        </p:spPr>
      </p:pic>
      <p:sp>
        <p:nvSpPr>
          <p:cNvPr id="21507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00200"/>
            <a:ext cx="4038600" cy="5257800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sz="2800" b="1" i="1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hlinkClick r:id="rId3" action="ppaction://hlinksldjump"/>
              </a:rPr>
              <a:t>Зеркальная симметрия</a:t>
            </a:r>
            <a:endParaRPr lang="ru-RU" sz="2800" b="1" i="1" dirty="0" smtClean="0"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sz="2800" b="1" i="1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hlinkClick r:id="rId4" action="ppaction://hlinksldjump"/>
              </a:rPr>
              <a:t>Это архитектурное здание асимметрично</a:t>
            </a:r>
            <a:endParaRPr lang="ru-RU" sz="2800" b="1" i="1" dirty="0" smtClean="0"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9462" name="Picture 19" descr="F:\Симметрия Алёна\Картинки\здание6.jp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715250" y="4429125"/>
            <a:ext cx="1231900" cy="185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3" name="Text Box 5"/>
          <p:cNvSpPr txBox="1">
            <a:spLocks noChangeArrowheads="1"/>
          </p:cNvSpPr>
          <p:nvPr/>
        </p:nvSpPr>
        <p:spPr bwMode="auto">
          <a:xfrm>
            <a:off x="7467600" y="6216650"/>
            <a:ext cx="1676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/>
              <a:t>К заданиям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Симметрично ли это архитектурное здание?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00200"/>
            <a:ext cx="4038600" cy="5257800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sz="28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hlinkClick r:id="rId2" action="ppaction://hlinksldjump"/>
              </a:rPr>
              <a:t>Зеркальная симметрия</a:t>
            </a:r>
            <a:endParaRPr lang="ru-RU" sz="2800" b="1" i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sz="28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hlinkClick r:id="rId3" action="ppaction://hlinksldjump"/>
              </a:rPr>
              <a:t>Это архитектурное здание асимметрично</a:t>
            </a:r>
            <a:endParaRPr lang="ru-RU" sz="2800" b="1" i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7467600" y="6216650"/>
            <a:ext cx="1676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/>
              <a:t>К заданиям</a:t>
            </a:r>
          </a:p>
        </p:txBody>
      </p:sp>
      <p:sp>
        <p:nvSpPr>
          <p:cNvPr id="20486" name="Text Box 7"/>
          <p:cNvSpPr txBox="1">
            <a:spLocks noChangeArrowheads="1"/>
          </p:cNvSpPr>
          <p:nvPr/>
        </p:nvSpPr>
        <p:spPr bwMode="auto">
          <a:xfrm>
            <a:off x="609600" y="5715000"/>
            <a:ext cx="2819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/>
              <a:t>Г. Соликамск</a:t>
            </a:r>
          </a:p>
        </p:txBody>
      </p:sp>
      <p:pic>
        <p:nvPicPr>
          <p:cNvPr id="20487" name="Picture 19" descr="F:\Симметрия Алёна\Картинки\здание6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43813" y="4429125"/>
            <a:ext cx="1231900" cy="185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Содержимое 9" descr="Рисунок11.jpg"/>
          <p:cNvPicPr>
            <a:picLocks noGrp="1" noChangeAspect="1"/>
          </p:cNvPicPr>
          <p:nvPr>
            <p:ph sz="half" idx="1"/>
          </p:nvPr>
        </p:nvPicPr>
        <p:blipFill>
          <a:blip r:embed="rId6" cstate="email"/>
          <a:stretch>
            <a:fillRect/>
          </a:stretch>
        </p:blipFill>
        <p:spPr>
          <a:xfrm>
            <a:off x="-1" y="1714488"/>
            <a:ext cx="4660941" cy="3500462"/>
          </a:xfr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Симметрично ли это архитектурное здание?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00200"/>
            <a:ext cx="4038600" cy="5257800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sz="28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hlinkClick r:id="rId2" action="ppaction://hlinksldjump"/>
              </a:rPr>
              <a:t>Зеркальная симметрия</a:t>
            </a:r>
            <a:endParaRPr lang="ru-RU" sz="2800" b="1" i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sz="28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hlinkClick r:id="rId3" action="ppaction://hlinksldjump"/>
              </a:rPr>
              <a:t>Это архитектурное здание асимметрично</a:t>
            </a:r>
            <a:endParaRPr lang="ru-RU" sz="2800" b="1" i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7467600" y="6216650"/>
            <a:ext cx="1676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/>
              <a:t>К заданиям</a:t>
            </a:r>
          </a:p>
        </p:txBody>
      </p:sp>
      <p:pic>
        <p:nvPicPr>
          <p:cNvPr id="21510" name="Picture 19" descr="F:\Симметрия Алёна\Картинки\здание6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715250" y="4429125"/>
            <a:ext cx="1231900" cy="185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7" descr="Рисунок12.jpg"/>
          <p:cNvPicPr>
            <a:picLocks noGrp="1" noChangeAspect="1"/>
          </p:cNvPicPr>
          <p:nvPr>
            <p:ph sz="half" idx="1"/>
          </p:nvPr>
        </p:nvPicPr>
        <p:blipFill>
          <a:blip r:embed="rId6"/>
          <a:stretch>
            <a:fillRect/>
          </a:stretch>
        </p:blipFill>
        <p:spPr>
          <a:xfrm>
            <a:off x="0" y="1714488"/>
            <a:ext cx="4518790" cy="3214710"/>
          </a:xfr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Симметрично ли это архитектурное здание?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00200"/>
            <a:ext cx="4038600" cy="5257800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sz="28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hlinkClick r:id="rId2" action="ppaction://hlinksldjump"/>
              </a:rPr>
              <a:t>Зеркальная симметрия</a:t>
            </a:r>
            <a:endParaRPr lang="ru-RU" sz="2800" b="1" i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sz="28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hlinkClick r:id="rId3" action="ppaction://hlinksldjump"/>
              </a:rPr>
              <a:t>Это архитектурное здание асимметрично</a:t>
            </a:r>
            <a:endParaRPr lang="ru-RU" sz="2800" b="1" i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7467600" y="6216650"/>
            <a:ext cx="1676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/>
              <a:t>К заданиям</a:t>
            </a:r>
          </a:p>
        </p:txBody>
      </p:sp>
      <p:pic>
        <p:nvPicPr>
          <p:cNvPr id="22534" name="Picture 19" descr="F:\Симметрия Алёна\Картинки\здание6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715250" y="4429125"/>
            <a:ext cx="1231900" cy="185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7" descr="Рисунок13.jpg"/>
          <p:cNvPicPr>
            <a:picLocks noGrp="1" noChangeAspect="1"/>
          </p:cNvPicPr>
          <p:nvPr>
            <p:ph sz="half" idx="1"/>
          </p:nvPr>
        </p:nvPicPr>
        <p:blipFill>
          <a:blip r:embed="rId6"/>
          <a:stretch>
            <a:fillRect/>
          </a:stretch>
        </p:blipFill>
        <p:spPr>
          <a:xfrm>
            <a:off x="214282" y="1857364"/>
            <a:ext cx="4427259" cy="3357586"/>
          </a:xfr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ru-RU" sz="3600" b="1" i="1" cap="none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СИММЕТРИЧНА ЛИ ЭЙФЕЛЕВА БАШНЯ?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00200"/>
            <a:ext cx="4038600" cy="5257800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sz="28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hlinkClick r:id="rId2" action="ppaction://hlinksldjump"/>
              </a:rPr>
              <a:t>Зеркальная симметрия</a:t>
            </a:r>
            <a:endParaRPr lang="ru-RU" sz="2800" b="1" i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sz="28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hlinkClick r:id="rId3" action="ppaction://hlinksldjump"/>
              </a:rPr>
              <a:t>Это архитектурное здание асимметрично</a:t>
            </a:r>
            <a:endParaRPr lang="ru-RU" sz="2800" b="1" i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7467600" y="6216650"/>
            <a:ext cx="1676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/>
              <a:t>К заданиям</a:t>
            </a:r>
          </a:p>
        </p:txBody>
      </p:sp>
      <p:pic>
        <p:nvPicPr>
          <p:cNvPr id="23558" name="Picture 19" descr="F:\Симметрия Алёна\Картинки\здание6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786688" y="4429125"/>
            <a:ext cx="1231900" cy="185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7" descr="Рисунок14.jpg"/>
          <p:cNvPicPr>
            <a:picLocks noGrp="1" noChangeAspect="1"/>
          </p:cNvPicPr>
          <p:nvPr>
            <p:ph sz="half" idx="1"/>
          </p:nvPr>
        </p:nvPicPr>
        <p:blipFill>
          <a:blip r:embed="rId6"/>
          <a:stretch>
            <a:fillRect/>
          </a:stretch>
        </p:blipFill>
        <p:spPr>
          <a:xfrm>
            <a:off x="571472" y="1369135"/>
            <a:ext cx="3643306" cy="5488865"/>
          </a:xfr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4" y="0"/>
            <a:ext cx="9136511" cy="6858000"/>
          </a:xfrm>
          <a:prstGeom prst="rect">
            <a:avLst/>
          </a:prstGeom>
        </p:spPr>
      </p:pic>
      <p:sp>
        <p:nvSpPr>
          <p:cNvPr id="5123" name="Rectangle 3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Эта симметрия очень часто встречается в архитектуре</a:t>
            </a:r>
          </a:p>
        </p:txBody>
      </p:sp>
      <p:sp>
        <p:nvSpPr>
          <p:cNvPr id="5124" name="Line 4"/>
          <p:cNvSpPr>
            <a:spLocks noChangeShapeType="1"/>
          </p:cNvSpPr>
          <p:nvPr/>
        </p:nvSpPr>
        <p:spPr bwMode="auto">
          <a:xfrm flipV="1">
            <a:off x="4495800" y="1524000"/>
            <a:ext cx="0" cy="5334000"/>
          </a:xfrm>
          <a:prstGeom prst="line">
            <a:avLst/>
          </a:prstGeom>
          <a:noFill/>
          <a:ln w="76200">
            <a:solidFill>
              <a:srgbClr val="FFFF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1506071"/>
            <a:ext cx="8054788" cy="5351929"/>
          </a:xfrm>
          <a:prstGeom prst="rect">
            <a:avLst/>
          </a:prstGeom>
        </p:spPr>
      </p:pic>
      <p:sp>
        <p:nvSpPr>
          <p:cNvPr id="6147" name="Rectangle 3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Она встречается как снаружи, так и внутри здания</a:t>
            </a:r>
          </a:p>
        </p:txBody>
      </p:sp>
      <p:sp>
        <p:nvSpPr>
          <p:cNvPr id="6148" name="Line 4"/>
          <p:cNvSpPr>
            <a:spLocks noChangeShapeType="1"/>
          </p:cNvSpPr>
          <p:nvPr/>
        </p:nvSpPr>
        <p:spPr bwMode="auto">
          <a:xfrm flipH="1" flipV="1">
            <a:off x="4572000" y="1524000"/>
            <a:ext cx="76200" cy="5334000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Части интерьера также могут быть симметричными</a:t>
            </a:r>
            <a:endParaRPr lang="ru-RU" sz="36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4" name="Содержимое 3" descr="2554094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1357298"/>
            <a:ext cx="9213448" cy="5500702"/>
          </a:xfrm>
        </p:spPr>
      </p:pic>
      <p:sp>
        <p:nvSpPr>
          <p:cNvPr id="7" name="Line 4"/>
          <p:cNvSpPr>
            <a:spLocks noChangeShapeType="1"/>
          </p:cNvSpPr>
          <p:nvPr/>
        </p:nvSpPr>
        <p:spPr bwMode="auto">
          <a:xfrm flipH="1" flipV="1">
            <a:off x="4602479" y="1428736"/>
            <a:ext cx="45719" cy="5429264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Рисунок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7875" y="0"/>
            <a:ext cx="5148249" cy="6858000"/>
          </a:xfrm>
          <a:prstGeom prst="rect">
            <a:avLst/>
          </a:prstGeom>
        </p:spPr>
      </p:pic>
      <p:sp>
        <p:nvSpPr>
          <p:cNvPr id="8196" name="Line 4"/>
          <p:cNvSpPr>
            <a:spLocks noChangeShapeType="1"/>
          </p:cNvSpPr>
          <p:nvPr/>
        </p:nvSpPr>
        <p:spPr bwMode="auto">
          <a:xfrm flipV="1">
            <a:off x="4500561" y="2143116"/>
            <a:ext cx="45719" cy="4714884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16" name="WordArt 6"/>
          <p:cNvSpPr>
            <a:spLocks noChangeArrowheads="1" noChangeShapeType="1" noTextEdit="1"/>
          </p:cNvSpPr>
          <p:nvPr/>
        </p:nvSpPr>
        <p:spPr bwMode="auto">
          <a:xfrm rot="5400000">
            <a:off x="-2839243" y="3232943"/>
            <a:ext cx="6572250" cy="392113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Иногда надпись делает</a:t>
            </a:r>
          </a:p>
        </p:txBody>
      </p:sp>
      <p:sp>
        <p:nvSpPr>
          <p:cNvPr id="13317" name="WordArt 7"/>
          <p:cNvSpPr>
            <a:spLocks noChangeArrowheads="1" noChangeShapeType="1" noTextEdit="1"/>
          </p:cNvSpPr>
          <p:nvPr/>
        </p:nvSpPr>
        <p:spPr bwMode="auto">
          <a:xfrm rot="5400000">
            <a:off x="4835526" y="3263900"/>
            <a:ext cx="6500812" cy="401637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Здание асимметричным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Рисунок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316079" y="0"/>
            <a:ext cx="4511842" cy="6858000"/>
          </a:xfrm>
          <a:prstGeom prst="rect">
            <a:avLst/>
          </a:prstGeom>
        </p:spPr>
      </p:pic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>
          <a:xfrm>
            <a:off x="142875" y="285750"/>
            <a:ext cx="8572500" cy="11430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>
              <a:defRPr/>
            </a:pPr>
            <a:r>
              <a:rPr lang="ru-RU" sz="3600" b="1" i="1" cap="none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ТАК ЖЕ «ПОДВОДЯТ» СИММЕТРИЮ И ПРЕДМЕТЫ ИНТЕРЬЕРА</a:t>
            </a:r>
          </a:p>
        </p:txBody>
      </p:sp>
      <p:sp>
        <p:nvSpPr>
          <p:cNvPr id="9221" name="Line 5"/>
          <p:cNvSpPr>
            <a:spLocks noChangeShapeType="1"/>
          </p:cNvSpPr>
          <p:nvPr/>
        </p:nvSpPr>
        <p:spPr bwMode="auto">
          <a:xfrm flipV="1">
            <a:off x="4648200" y="1524000"/>
            <a:ext cx="0" cy="5334000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2" name="Cloud">
            <a:hlinkClick r:id="rId3" action="ppaction://hlinksldjump"/>
          </p:cNvPr>
          <p:cNvSpPr>
            <a:spLocks noChangeAspect="1" noEditPoints="1" noChangeArrowheads="1"/>
          </p:cNvSpPr>
          <p:nvPr/>
        </p:nvSpPr>
        <p:spPr bwMode="auto">
          <a:xfrm>
            <a:off x="0" y="4724400"/>
            <a:ext cx="2743200" cy="1838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4342" name="Text Box 7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0" y="5410200"/>
            <a:ext cx="2667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dirty="0"/>
              <a:t>Самопроверка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/>
      <p:bldP spid="922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3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4067175" y="2565400"/>
            <a:ext cx="1066800" cy="609600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7200" b="1" i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Самопроверка</a:t>
            </a:r>
          </a:p>
        </p:txBody>
      </p:sp>
      <p:sp>
        <p:nvSpPr>
          <p:cNvPr id="15364" name="Rectangle 3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1908175" y="4581525"/>
            <a:ext cx="1066800" cy="609600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15365" name="Text Box 4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1908175" y="4652963"/>
            <a:ext cx="1066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dirty="0"/>
              <a:t>1</a:t>
            </a:r>
          </a:p>
        </p:txBody>
      </p:sp>
      <p:sp>
        <p:nvSpPr>
          <p:cNvPr id="15366" name="Rectangle 5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6227763" y="4508500"/>
            <a:ext cx="1066800" cy="609600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15367" name="Rectangle 6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3995738" y="4581525"/>
            <a:ext cx="1066800" cy="609600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15368" name="Rectangle 14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2987675" y="3573463"/>
            <a:ext cx="1066800" cy="609600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15369" name="Rectangle 17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4932363" y="3573463"/>
            <a:ext cx="1066800" cy="609600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Perspectiv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15370" name="Text Box 18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3924300" y="4652963"/>
            <a:ext cx="1066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/>
              <a:t>2</a:t>
            </a:r>
          </a:p>
        </p:txBody>
      </p:sp>
      <p:sp>
        <p:nvSpPr>
          <p:cNvPr id="15371" name="Text Box 22">
            <a:hlinkClick r:id="rId7" action="ppaction://hlinksldjump"/>
          </p:cNvPr>
          <p:cNvSpPr txBox="1">
            <a:spLocks noChangeArrowheads="1"/>
          </p:cNvSpPr>
          <p:nvPr/>
        </p:nvSpPr>
        <p:spPr bwMode="auto">
          <a:xfrm>
            <a:off x="2987675" y="3716338"/>
            <a:ext cx="1066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/>
              <a:t>4</a:t>
            </a:r>
          </a:p>
        </p:txBody>
      </p:sp>
      <p:sp>
        <p:nvSpPr>
          <p:cNvPr id="15372" name="Text Box 25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6300788" y="4581525"/>
            <a:ext cx="1066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/>
              <a:t>3</a:t>
            </a:r>
          </a:p>
        </p:txBody>
      </p:sp>
      <p:sp>
        <p:nvSpPr>
          <p:cNvPr id="15373" name="Text Box 29">
            <a:hlinkClick r:id="rId8" action="ppaction://hlinksldjump"/>
          </p:cNvPr>
          <p:cNvSpPr txBox="1">
            <a:spLocks noChangeArrowheads="1"/>
          </p:cNvSpPr>
          <p:nvPr/>
        </p:nvSpPr>
        <p:spPr bwMode="auto">
          <a:xfrm>
            <a:off x="4932363" y="3644900"/>
            <a:ext cx="1066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5</a:t>
            </a:r>
            <a:endParaRPr lang="ru-RU"/>
          </a:p>
        </p:txBody>
      </p:sp>
      <p:sp>
        <p:nvSpPr>
          <p:cNvPr id="15374" name="Text Box 42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4067175" y="2636838"/>
            <a:ext cx="1066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/>
              <a:t>6</a:t>
            </a:r>
          </a:p>
        </p:txBody>
      </p:sp>
      <p:pic>
        <p:nvPicPr>
          <p:cNvPr id="15376" name="Picture 19" descr="F:\Симметрия Алёна\Картинки\здание6.jpg">
            <a:hlinkClick r:id="rId9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28625" y="4857750"/>
            <a:ext cx="1231900" cy="185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>
            <a:off x="142875" y="4572000"/>
            <a:ext cx="1785938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b="1" i="1" dirty="0">
                <a:solidFill>
                  <a:schemeClr val="accent1">
                    <a:lumMod val="75000"/>
                  </a:schemeClr>
                </a:solidFill>
              </a:rPr>
              <a:t>НА ГЛАВНУЮ</a:t>
            </a:r>
          </a:p>
        </p:txBody>
      </p:sp>
      <p:pic>
        <p:nvPicPr>
          <p:cNvPr id="18" name="Рисунок 17" descr="Рисунок6.gif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143372" y="1214422"/>
            <a:ext cx="1071570" cy="1207952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33375"/>
            <a:ext cx="82296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Симметричен ли этот </a:t>
            </a:r>
            <a:br>
              <a:rPr lang="ru-RU" sz="4000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4000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храм?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00200"/>
            <a:ext cx="4038600" cy="5257800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sz="28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hlinkClick r:id="rId2" action="ppaction://hlinksldjump"/>
              </a:rPr>
              <a:t>Зеркальная симметрия</a:t>
            </a:r>
            <a:endParaRPr lang="ru-RU" sz="2800" b="1" i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sz="28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hlinkClick r:id="rId3" action="ppaction://hlinksldjump"/>
              </a:rPr>
              <a:t>Это архитектурное здание асимметрично</a:t>
            </a:r>
            <a:endParaRPr lang="ru-RU" sz="2800" b="1" i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7467600" y="6216650"/>
            <a:ext cx="1676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/>
              <a:t>К заданиям</a:t>
            </a:r>
          </a:p>
        </p:txBody>
      </p:sp>
      <p:pic>
        <p:nvPicPr>
          <p:cNvPr id="16390" name="Picture 19" descr="F:\Симметрия Алёна\Картинки\здание6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43813" y="4429125"/>
            <a:ext cx="1231900" cy="185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7" descr="Рисунок7.jpg"/>
          <p:cNvPicPr>
            <a:picLocks noGrp="1" noChangeAspect="1"/>
          </p:cNvPicPr>
          <p:nvPr>
            <p:ph sz="half" idx="1"/>
          </p:nvPr>
        </p:nvPicPr>
        <p:blipFill>
          <a:blip r:embed="rId6" cstate="email"/>
          <a:stretch>
            <a:fillRect/>
          </a:stretch>
        </p:blipFill>
        <p:spPr>
          <a:xfrm>
            <a:off x="0" y="1643050"/>
            <a:ext cx="4643438" cy="3591557"/>
          </a:xfr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000" b="1" i="1" u="sng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ПРАВИЛЬНО!!!</a:t>
            </a:r>
          </a:p>
        </p:txBody>
      </p:sp>
      <p:pic>
        <p:nvPicPr>
          <p:cNvPr id="17412" name="Picture 19" descr="F:\Симметрия Алёна\Картинки\здание6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43813" y="4429125"/>
            <a:ext cx="1231900" cy="185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7467600" y="6216650"/>
            <a:ext cx="1676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/>
              <a:t>К заданиям</a:t>
            </a:r>
          </a:p>
        </p:txBody>
      </p:sp>
      <p:pic>
        <p:nvPicPr>
          <p:cNvPr id="6" name="Рисунок 5" descr="Рисунок8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00298" y="1785926"/>
            <a:ext cx="3143272" cy="3143272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Яркая">
    <a:dk1>
      <a:sysClr val="windowText" lastClr="000000"/>
    </a:dk1>
    <a:lt1>
      <a:sysClr val="window" lastClr="FFFFFF"/>
    </a:lt1>
    <a:dk2>
      <a:srgbClr val="666666"/>
    </a:dk2>
    <a:lt2>
      <a:srgbClr val="D2D2D2"/>
    </a:lt2>
    <a:accent1>
      <a:srgbClr val="FF388C"/>
    </a:accent1>
    <a:accent2>
      <a:srgbClr val="E40059"/>
    </a:accent2>
    <a:accent3>
      <a:srgbClr val="9C007F"/>
    </a:accent3>
    <a:accent4>
      <a:srgbClr val="68007F"/>
    </a:accent4>
    <a:accent5>
      <a:srgbClr val="005BD3"/>
    </a:accent5>
    <a:accent6>
      <a:srgbClr val="00349E"/>
    </a:accent6>
    <a:hlink>
      <a:srgbClr val="17BBFD"/>
    </a:hlink>
    <a:folHlink>
      <a:srgbClr val="FF79C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237</TotalTime>
  <Words>141</Words>
  <Application>Microsoft Office PowerPoint</Application>
  <PresentationFormat>Экран (4:3)</PresentationFormat>
  <Paragraphs>46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Эркер</vt:lpstr>
      <vt:lpstr>Слайд 1</vt:lpstr>
      <vt:lpstr>Эта симметрия очень часто встречается в архитектуре</vt:lpstr>
      <vt:lpstr>Она встречается как снаружи, так и внутри здания</vt:lpstr>
      <vt:lpstr>Части интерьера также могут быть симметричными</vt:lpstr>
      <vt:lpstr>Слайд 5</vt:lpstr>
      <vt:lpstr>ТАК ЖЕ «ПОДВОДЯТ» СИММЕТРИЮ И ПРЕДМЕТЫ ИНТЕРЬЕРА</vt:lpstr>
      <vt:lpstr>Самопроверка</vt:lpstr>
      <vt:lpstr>Симметричен ли этот   храм?</vt:lpstr>
      <vt:lpstr>ПРАВИЛЬНО!!!</vt:lpstr>
      <vt:lpstr>НЕПРАВИЛЬНО!!!</vt:lpstr>
      <vt:lpstr>СИММЕТРИЧЕН  ЛИ ЭТОТ ФОНАРЬ?</vt:lpstr>
      <vt:lpstr>Симметрично ли это архитектурное здание?</vt:lpstr>
      <vt:lpstr>Симметрично ли это архитектурное здание?</vt:lpstr>
      <vt:lpstr>Симметрично ли это архитектурное здание?</vt:lpstr>
      <vt:lpstr>СИММЕТРИЧНА ЛИ ЭЙФЕЛЕВА БАШНЯ?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Симметрия в архитектуре</dc:title>
  <dc:creator>Olga</dc:creator>
  <cp:lastModifiedBy>Алёна</cp:lastModifiedBy>
  <cp:revision>38</cp:revision>
  <dcterms:created xsi:type="dcterms:W3CDTF">2009-01-10T13:20:31Z</dcterms:created>
  <dcterms:modified xsi:type="dcterms:W3CDTF">2009-01-25T07:40:11Z</dcterms:modified>
</cp:coreProperties>
</file>